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8" roundtripDataSignature="AMtx7mgi2EV9A/fwxLHh8hEDqgWTamaD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6c58eba8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16c58eba8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16f11be70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216f11be700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16f11be70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16f11be700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16f11be70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16f11be70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16f11be70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216f11be700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16f11be70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216f11be700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16f11be70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216f11be70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17966e17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17966e17f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16b44843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216b448439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-1550" l="0" r="0" t="1550"/>
          <a:stretch/>
        </p:blipFill>
        <p:spPr>
          <a:xfrm>
            <a:off x="3868" y="0"/>
            <a:ext cx="1218426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1078831" y="2274837"/>
            <a:ext cx="9569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600" u="none" cap="none" strike="noStrike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Diákszempont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hu-HU" sz="3600" u="none" cap="none" strike="noStrike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zülői </a:t>
            </a: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i="0" lang="hu-HU" sz="3600" u="none" cap="none" strike="noStrike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órum - 2022/23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600" u="none" cap="none" strike="noStrike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2023.03.09.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869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 txBox="1"/>
          <p:nvPr/>
        </p:nvSpPr>
        <p:spPr>
          <a:xfrm>
            <a:off x="838199" y="1197429"/>
            <a:ext cx="889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A fórum tartalma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415401" y="423483"/>
            <a:ext cx="17331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Gelencsér Anna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2148575" y="2056151"/>
            <a:ext cx="7452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2023/2024-es tanév tervei (Gelencsér Panni)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Iskola hosszú távú tervei, lehetőségei (Zlatarov László)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Infrastrukturális fejlesztések (Windisch Mira)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az idegennyelvi munkaközösség bemutatkozása, kitűzött céljainak megvalósulása, jövőre vonatkozó tervei (Fancsali Kató)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pszichológiai megsegítés az iskolában: prevenciós programok; tanárokkal/közösségekkel való együttműködés; egyéni/családi konzultációk; tapasztalatok (Rozsos Réka)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Itt és most a DSZP-ben: előrehozott és rendes érettségi vizsgák; kompetenciamérések (Kovács Emese)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➔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Tanulást támogató digitális platformok használata a DSZP-ben (Vázsonyi Gergő)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 b="0" l="410" r="-410" t="0"/>
          <a:stretch/>
        </p:blipFill>
        <p:spPr>
          <a:xfrm>
            <a:off x="137900" y="315757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838199" y="1197429"/>
            <a:ext cx="889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A 2023/2024-es tanév tervei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415401" y="423483"/>
            <a:ext cx="173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Gelencsér Anna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2148575" y="2106300"/>
            <a:ext cx="82620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Bővülés (420 tanuló, kb 65 dolgozó, viszonylag gyors növekedés)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pozitív klíma megőrzése melletti </a:t>
            </a: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szervezetfejlesztés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(cél: hatékonyabb szervezeti működés; zökkenőmentesebb információáramlás; feladat-és hatáskörök tisztázása)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megsegítést igénylő tanulók támogatása mellett a tehetségesebb diákok számára </a:t>
            </a: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tehetséggondozó program 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elindítása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Együttműködés a kerületi zeneiskolával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(tagintézményként vagy egyéb partneri együttműködés keretében??)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Új naplófelület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bevezetése (Digitnapló helyett MozaWeb)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-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Nyárra tervezett </a:t>
            </a: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táborok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az iskolában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488425" y="2581875"/>
            <a:ext cx="463800" cy="456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16c58eba8b_0_5"/>
          <p:cNvPicPr preferRelativeResize="0"/>
          <p:nvPr/>
        </p:nvPicPr>
        <p:blipFill rotWithShape="1">
          <a:blip r:embed="rId3">
            <a:alphaModFix/>
          </a:blip>
          <a:srcRect b="0" l="410" r="-410" t="0"/>
          <a:stretch/>
        </p:blipFill>
        <p:spPr>
          <a:xfrm>
            <a:off x="0" y="9432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216c58eba8b_0_5"/>
          <p:cNvSpPr txBox="1"/>
          <p:nvPr/>
        </p:nvSpPr>
        <p:spPr>
          <a:xfrm>
            <a:off x="838199" y="1197429"/>
            <a:ext cx="889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Hol tartunk? 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6c58eba8b_0_5"/>
          <p:cNvSpPr txBox="1"/>
          <p:nvPr/>
        </p:nvSpPr>
        <p:spPr>
          <a:xfrm>
            <a:off x="2148500" y="1843925"/>
            <a:ext cx="82620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Diákszempont az egyik legnagyobb, legstabilabb magánfinanszírozásból megvalósult magyar iskola - köszönjük!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hetedik tanévünk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osztályok száma: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jelenleg: 19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jövőre: 20 - kapacitáskorlát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24 lenne az ideális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Prioritások: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0-5 tanév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indulás finanszírozása külső források bevonásával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működési engedélynek való megfelelés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végleges működési engedély megszerzése: 2021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5-10 tanév: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pedagógusi bérfejlesztés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alapítási kölcsönök törlesztése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„kényelmi” fejlesztések (közösségi terek, új bútorok, IT-eszközök)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6c58eba8b_0_5"/>
          <p:cNvSpPr/>
          <p:nvPr/>
        </p:nvSpPr>
        <p:spPr>
          <a:xfrm>
            <a:off x="415401" y="423483"/>
            <a:ext cx="173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Zlatarov László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16f11be700_0_45"/>
          <p:cNvPicPr preferRelativeResize="0"/>
          <p:nvPr/>
        </p:nvPicPr>
        <p:blipFill rotWithShape="1">
          <a:blip r:embed="rId3">
            <a:alphaModFix/>
          </a:blip>
          <a:srcRect b="0" l="410" r="-410" t="0"/>
          <a:stretch/>
        </p:blipFill>
        <p:spPr>
          <a:xfrm>
            <a:off x="0" y="9432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16f11be700_0_45"/>
          <p:cNvSpPr txBox="1"/>
          <p:nvPr/>
        </p:nvSpPr>
        <p:spPr>
          <a:xfrm>
            <a:off x="838199" y="1197429"/>
            <a:ext cx="889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Hol tartunk? Költségvetésünk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16f11be700_0_45"/>
          <p:cNvSpPr/>
          <p:nvPr/>
        </p:nvSpPr>
        <p:spPr>
          <a:xfrm>
            <a:off x="415401" y="423483"/>
            <a:ext cx="173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Zlatarov László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216f11be700_0_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225" y="2057400"/>
            <a:ext cx="5593600" cy="32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16f11be700_0_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1100" y="2000076"/>
            <a:ext cx="5541475" cy="369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16f11be700_0_38"/>
          <p:cNvPicPr preferRelativeResize="0"/>
          <p:nvPr/>
        </p:nvPicPr>
        <p:blipFill rotWithShape="1">
          <a:blip r:embed="rId3">
            <a:alphaModFix/>
          </a:blip>
          <a:srcRect b="0" l="410" r="-410" t="0"/>
          <a:stretch/>
        </p:blipFill>
        <p:spPr>
          <a:xfrm>
            <a:off x="0" y="9432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216f11be700_0_38"/>
          <p:cNvSpPr txBox="1"/>
          <p:nvPr/>
        </p:nvSpPr>
        <p:spPr>
          <a:xfrm>
            <a:off x="838199" y="1197429"/>
            <a:ext cx="8895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Kihívások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16f11be700_0_38"/>
          <p:cNvSpPr txBox="1"/>
          <p:nvPr/>
        </p:nvSpPr>
        <p:spPr>
          <a:xfrm>
            <a:off x="2090625" y="2119075"/>
            <a:ext cx="82686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változékony jogi környezet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közoktatás általános helyzete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gazdasági helyzet változása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energiárak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megélhetési költségek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infláció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építőipari helyzet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szervezeti / működési rendszerünk fejlesztése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24-osztályos működés infrastrukturális feltételeinek kialakítása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sportolási lehetőségek javítása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közösségi terek fejlesztése 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16f11be700_0_38"/>
          <p:cNvSpPr/>
          <p:nvPr/>
        </p:nvSpPr>
        <p:spPr>
          <a:xfrm>
            <a:off x="415401" y="423483"/>
            <a:ext cx="173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Zlatarov László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216f11be700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216f11be700_0_1"/>
          <p:cNvSpPr txBox="1"/>
          <p:nvPr/>
        </p:nvSpPr>
        <p:spPr>
          <a:xfrm>
            <a:off x="838200" y="1197429"/>
            <a:ext cx="92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Infrastrukturális fejlesztések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216f11be700_0_1"/>
          <p:cNvSpPr/>
          <p:nvPr/>
        </p:nvSpPr>
        <p:spPr>
          <a:xfrm>
            <a:off x="463214" y="418766"/>
            <a:ext cx="24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Windisch Mira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16f11be700_0_1"/>
          <p:cNvSpPr txBox="1"/>
          <p:nvPr/>
        </p:nvSpPr>
        <p:spPr>
          <a:xfrm>
            <a:off x="2590800" y="2527899"/>
            <a:ext cx="75756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Fejlesztési elveink: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3.000 m2-es iskolaépület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2018 óta folyamatosan fejlesztünk (ld. kazáncsere, tűzvédelem, 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iskolabútor program, LED-program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közösségi terek (nagy étkező, könyvtár, pihenősarok, ablak beülő)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osztályterem-koncepció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alsó-felső-gimi elkülönülés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közösségi tervezés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216f11be700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216f11be700_0_22"/>
          <p:cNvSpPr txBox="1"/>
          <p:nvPr/>
        </p:nvSpPr>
        <p:spPr>
          <a:xfrm>
            <a:off x="838200" y="1197429"/>
            <a:ext cx="92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Infrastrukturális fejlesztések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216f11be700_0_22"/>
          <p:cNvSpPr/>
          <p:nvPr/>
        </p:nvSpPr>
        <p:spPr>
          <a:xfrm>
            <a:off x="463214" y="418766"/>
            <a:ext cx="24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Windisch Mira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16f11be700_0_22"/>
          <p:cNvSpPr txBox="1"/>
          <p:nvPr/>
        </p:nvSpPr>
        <p:spPr>
          <a:xfrm>
            <a:off x="2590800" y="2527901"/>
            <a:ext cx="7452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Ebben a tanévben megvalósult fejlesztések</a:t>
            </a:r>
            <a:endParaRPr b="1"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új tanterem teljes felszereléssel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tűzvédelmi rendszer bővítése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tető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whiteboard + átállás környezettudatos újratöltős filcekre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mobil informatika terem (egy osztálynyi laptop, headset, egér)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216f11be700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216f11be700_0_8"/>
          <p:cNvSpPr txBox="1"/>
          <p:nvPr/>
        </p:nvSpPr>
        <p:spPr>
          <a:xfrm>
            <a:off x="838200" y="1197429"/>
            <a:ext cx="92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Infrastrukturális fejlesztések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216f11be700_0_8"/>
          <p:cNvSpPr/>
          <p:nvPr/>
        </p:nvSpPr>
        <p:spPr>
          <a:xfrm>
            <a:off x="463214" y="418766"/>
            <a:ext cx="24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Windisch Mira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216f11be700_0_8"/>
          <p:cNvSpPr txBox="1"/>
          <p:nvPr/>
        </p:nvSpPr>
        <p:spPr>
          <a:xfrm>
            <a:off x="2590800" y="2527901"/>
            <a:ext cx="74526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Idén t</a:t>
            </a: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ervezett további </a:t>
            </a: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fejlesztések</a:t>
            </a:r>
            <a:endParaRPr b="1"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udvar felújítás - I. ütem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tisztasági festések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iskolabútor-program folytatódik: 3 tanterem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természettudományi szaktanterem modernizálása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tornaterem javítása (szárítás, festés)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tűzcsapok falba építése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konyha sarok nagyoknak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216f11be700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16f11be700_0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351" y="2194275"/>
            <a:ext cx="7232450" cy="45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216f11be700_0_15"/>
          <p:cNvSpPr txBox="1"/>
          <p:nvPr/>
        </p:nvSpPr>
        <p:spPr>
          <a:xfrm>
            <a:off x="838200" y="1197429"/>
            <a:ext cx="92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Infrastrukturális fejlesztések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16f11be700_0_15"/>
          <p:cNvSpPr/>
          <p:nvPr/>
        </p:nvSpPr>
        <p:spPr>
          <a:xfrm>
            <a:off x="463214" y="418766"/>
            <a:ext cx="24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Windisch Mira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217966e17fa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17966e17fa_0_5"/>
          <p:cNvSpPr txBox="1"/>
          <p:nvPr/>
        </p:nvSpPr>
        <p:spPr>
          <a:xfrm>
            <a:off x="838200" y="1197429"/>
            <a:ext cx="92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Ebéd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217966e17fa_0_5"/>
          <p:cNvSpPr/>
          <p:nvPr/>
        </p:nvSpPr>
        <p:spPr>
          <a:xfrm>
            <a:off x="463214" y="418766"/>
            <a:ext cx="249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Windisch Mira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17966e17fa_0_5"/>
          <p:cNvSpPr txBox="1"/>
          <p:nvPr/>
        </p:nvSpPr>
        <p:spPr>
          <a:xfrm>
            <a:off x="2590800" y="2151451"/>
            <a:ext cx="7452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Jelenlegi szolgáltató a Delirest (volt Eurest)</a:t>
            </a:r>
            <a:endParaRPr b="1"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Érezzük, hogy lehetne jobb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Dolgoznak azon, hogy jobbak legyenek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Jó ár-érték arány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Már vannak ajánlataink más cégektől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Jövő héten tesztelünk egy másik étkeztetővel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92266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5"/>
          <p:cNvSpPr txBox="1"/>
          <p:nvPr/>
        </p:nvSpPr>
        <p:spPr>
          <a:xfrm>
            <a:off x="838199" y="1197429"/>
            <a:ext cx="8462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2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Az idegennyelvi munkaközösség tevékenységének bemutatása</a:t>
            </a:r>
            <a:endParaRPr b="1" sz="32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1999175" y="2504971"/>
            <a:ext cx="74526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15 fő → egységes irány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cél az egységes módszertan biztosítása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közös brainstorming alkalmak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tapasztalatcsere, tudásmegosztás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aktív együttműködés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közös módszertani tudástár kialakítása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hospitálások, aktív Teams csoport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munkaközösség vezetői feladatok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505105" y="418766"/>
            <a:ext cx="1643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Fancsali Kató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 txBox="1"/>
          <p:nvPr/>
        </p:nvSpPr>
        <p:spPr>
          <a:xfrm>
            <a:off x="838199" y="1197429"/>
            <a:ext cx="8462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hu-HU" sz="32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Az iskolai idegennyelvi oktatás célja</a:t>
            </a:r>
            <a:endParaRPr b="1" sz="32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2079050" y="1945220"/>
            <a:ext cx="74526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ÁLTALÁNOS ELVEK:</a:t>
            </a:r>
            <a:endParaRPr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kommunikáció fókuszú oktatás, cél a használható nyelvtudás elsajátítása, valós idegennyelvi helyzetekkel való találkozás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ALSÓ TAGOZAT</a:t>
            </a:r>
            <a:endParaRPr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nyelv megszerettetése, biztonságos idegennyelvi környezet kialakítása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fókuszban: beszédkészség, hallott szövegértés, szókincs bővítése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FELSŐ TAGOZAT</a:t>
            </a:r>
            <a:endParaRPr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fentieken túl fókuszban: további készségek fejlesztése - íráskészség, olvasott szövegértés, nyelvtan tudatosítása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GIMNÁZIUM</a:t>
            </a:r>
            <a:endParaRPr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sikeres érettségire, nyelvvizsgára való felkészülés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505105" y="418766"/>
            <a:ext cx="1643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Fancsali Kató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g216b448439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216b448439c_0_0"/>
          <p:cNvSpPr txBox="1"/>
          <p:nvPr/>
        </p:nvSpPr>
        <p:spPr>
          <a:xfrm>
            <a:off x="838199" y="1197429"/>
            <a:ext cx="8462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hu-HU" sz="32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Nyelvoktatás: j</a:t>
            </a:r>
            <a:r>
              <a:rPr b="1" lang="hu-HU" sz="32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övőbeli tervek</a:t>
            </a:r>
            <a:endParaRPr b="1" sz="32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16b448439c_0_0"/>
          <p:cNvSpPr txBox="1"/>
          <p:nvPr/>
        </p:nvSpPr>
        <p:spPr>
          <a:xfrm>
            <a:off x="1847700" y="2573645"/>
            <a:ext cx="74526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gimnáziumi idegennyelvi tagozat kialakítása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versenyek, OKTV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második idegen nyelv fókuszának növelése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további idegennyelvek bevezetése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Erasmus+ program elindítása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16b448439c_0_0"/>
          <p:cNvSpPr/>
          <p:nvPr/>
        </p:nvSpPr>
        <p:spPr>
          <a:xfrm>
            <a:off x="505105" y="418766"/>
            <a:ext cx="164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Fancsali Kató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 txBox="1"/>
          <p:nvPr/>
        </p:nvSpPr>
        <p:spPr>
          <a:xfrm>
            <a:off x="838199" y="1197429"/>
            <a:ext cx="1015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Pszichológiai megsegítés az iskolában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2148568" y="2628781"/>
            <a:ext cx="7452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“Mentálhigiénés team”- szoros kapcsolódás a gyógypedagógiai fejlesztéssel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Prevenció és érzékenyítés az osztályokban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“Hagyományok”: szülő-klub, tanulásmódszertan a felsőbe lépéskor, karrier és pályaorientációs hét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Lehetőség egyéni tanácsadásra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583524" y="418766"/>
            <a:ext cx="15650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Rozsos Réka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869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9"/>
          <p:cNvSpPr txBox="1"/>
          <p:nvPr/>
        </p:nvSpPr>
        <p:spPr>
          <a:xfrm>
            <a:off x="838200" y="1197426"/>
            <a:ext cx="8794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rettségi, felvételi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695750" y="2003625"/>
            <a:ext cx="10340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Érettségi</a:t>
            </a:r>
            <a:endParaRPr b="1"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Rendes: 12. évfolyamon 19 fő vizsgázik, leginkább középszinten, emelt szintű angol nyelv,  informatika, biológia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Előrehozott: 10. évfolyamon angol nyelv, 11. évfolyamon angol nyelv, digitális kultúra, földrajz. Összesen: 30 vizsgajelentkezés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Középszintű/emelt szintű vizsgák (92/13)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Vizsgatárgyak (kötelező, választható tantárgyak)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Mentességek/kedvezmények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Írásbeli időszak, szóbelik időpontjai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Felvételi vizsga a 8. osztályos tanulóknak</a:t>
            </a:r>
            <a:endParaRPr b="1"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Belső felvételi eljárás menete: 2023/2024 es tanévre ngol tagozat: 5 fő, digitális művészeti tagozat: 6 fő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Központi felvételi eljárásban:125 jelentkezés  101 jelentkezés 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529470" y="285857"/>
            <a:ext cx="16190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Kovács Emese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869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0"/>
          <p:cNvSpPr txBox="1"/>
          <p:nvPr/>
        </p:nvSpPr>
        <p:spPr>
          <a:xfrm>
            <a:off x="838199" y="1197429"/>
            <a:ext cx="832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Kompetenciamérés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1094975" y="2104324"/>
            <a:ext cx="102768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b="1" lang="hu-HU" sz="2000" u="sng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Országos mérések, Kompetenciamérés: </a:t>
            </a:r>
            <a:endParaRPr b="1" sz="2000" u="sng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Bemeneti és kimeneti mérések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Kimeneti mérés idősávok: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11. és a 7. évfolyamon 2023. március 20. – április 5.,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9. és a 8. évfolyamon 2023. április 12–27.,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10. és a 6. évfolyamon 2023. április 28. – május 22.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hu-H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4. és az 5. évfolyamon 2023. május 23. - június 6.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Laptop beszerzés segíti a lebonyolítást, visszajelzést majd a lehet kérni a mérési azonosító segítségével.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529470" y="285857"/>
            <a:ext cx="16190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Kovács Emese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1"/>
          <p:cNvSpPr txBox="1"/>
          <p:nvPr/>
        </p:nvSpPr>
        <p:spPr>
          <a:xfrm>
            <a:off x="789225" y="1041192"/>
            <a:ext cx="893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Tanulást támogató digitális platformok 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1"/>
          <p:cNvSpPr txBox="1"/>
          <p:nvPr/>
        </p:nvSpPr>
        <p:spPr>
          <a:xfrm>
            <a:off x="2137892" y="1844067"/>
            <a:ext cx="74526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Platformok jelenleg használatban: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Kahoot!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Tudásanyag átadás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mérés, értékelés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Socrative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mérés, értékelés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Redmenta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mérés, értékelés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Wordwall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Tudásanyag átadás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Mindomo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Tudásanyag rendszerezése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Deutschfuchs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■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Német tudásanyag átadás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719947" y="418775"/>
            <a:ext cx="1712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Vázsonyi Gergő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11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29598">
            <a:off x="6644100" y="2640325"/>
            <a:ext cx="4868552" cy="301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2"/>
          <p:cNvSpPr txBox="1"/>
          <p:nvPr/>
        </p:nvSpPr>
        <p:spPr>
          <a:xfrm>
            <a:off x="838200" y="1197429"/>
            <a:ext cx="893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Tanulást támogató digitális platformok 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2"/>
          <p:cNvSpPr txBox="1"/>
          <p:nvPr/>
        </p:nvSpPr>
        <p:spPr>
          <a:xfrm>
            <a:off x="2063342" y="2494892"/>
            <a:ext cx="7452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Ms Teams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Beadandók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Szövegekkel foglalkozás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Határidők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Kapcsolattartás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Digitális kompetencia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•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#School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○"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Pontok követése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/>
          <p:nvPr/>
        </p:nvSpPr>
        <p:spPr>
          <a:xfrm>
            <a:off x="719947" y="418775"/>
            <a:ext cx="1762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8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Vázsonyi Gergő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/>
          <p:nvPr/>
        </p:nvSpPr>
        <p:spPr>
          <a:xfrm>
            <a:off x="1367500" y="2504224"/>
            <a:ext cx="98418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mai programot úgy terveztük, hogy a hozzánk eljuttatott kérdéseiteket beépítettük az előadásokba.</a:t>
            </a:r>
            <a:b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Reméljük, hogy minden kérdésre választ kaptatok.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50" y="-429391"/>
            <a:ext cx="12192002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7"/>
          <p:cNvSpPr txBox="1"/>
          <p:nvPr/>
        </p:nvSpPr>
        <p:spPr>
          <a:xfrm>
            <a:off x="2591775" y="2782491"/>
            <a:ext cx="566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rgbClr val="0189C5"/>
                </a:solidFill>
                <a:latin typeface="Calibri"/>
                <a:ea typeface="Calibri"/>
                <a:cs typeface="Calibri"/>
                <a:sym typeface="Calibri"/>
              </a:rPr>
              <a:t>Szülői kérdések</a:t>
            </a:r>
            <a:endParaRPr b="1" sz="3600">
              <a:solidFill>
                <a:srgbClr val="0189C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34"/>
            <a:ext cx="12192000" cy="683913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8"/>
          <p:cNvSpPr txBox="1"/>
          <p:nvPr/>
        </p:nvSpPr>
        <p:spPr>
          <a:xfrm>
            <a:off x="3722914" y="2514600"/>
            <a:ext cx="51054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Köszönjük a figyelmet!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2022-02-28T13:35:59Z</dcterms:created>
  <dc:creator>Microsoft Office User</dc:creator>
</cp:coreProperties>
</file>